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2" r:id="rId3"/>
    <p:sldId id="257" r:id="rId4"/>
    <p:sldId id="283" r:id="rId5"/>
    <p:sldId id="258" r:id="rId6"/>
    <p:sldId id="285" r:id="rId7"/>
    <p:sldId id="294" r:id="rId8"/>
    <p:sldId id="286" r:id="rId9"/>
    <p:sldId id="284" r:id="rId10"/>
    <p:sldId id="297" r:id="rId11"/>
    <p:sldId id="296" r:id="rId12"/>
    <p:sldId id="299" r:id="rId13"/>
    <p:sldId id="289" r:id="rId14"/>
    <p:sldId id="261" r:id="rId15"/>
    <p:sldId id="295" r:id="rId16"/>
    <p:sldId id="259" r:id="rId17"/>
    <p:sldId id="263" r:id="rId18"/>
    <p:sldId id="264" r:id="rId19"/>
    <p:sldId id="269" r:id="rId20"/>
    <p:sldId id="291" r:id="rId21"/>
    <p:sldId id="277" r:id="rId22"/>
    <p:sldId id="292" r:id="rId23"/>
    <p:sldId id="272" r:id="rId24"/>
    <p:sldId id="273" r:id="rId25"/>
    <p:sldId id="274" r:id="rId26"/>
    <p:sldId id="293" r:id="rId27"/>
    <p:sldId id="279" r:id="rId28"/>
    <p:sldId id="280" r:id="rId29"/>
    <p:sldId id="281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E73"/>
    <a:srgbClr val="607D8B"/>
    <a:srgbClr val="26A69B"/>
    <a:srgbClr val="B2DFDB"/>
    <a:srgbClr val="CFD8DC"/>
    <a:srgbClr val="ECEFF1"/>
    <a:srgbClr val="EC4079"/>
    <a:srgbClr val="F8BBD0"/>
    <a:srgbClr val="FFCA28"/>
    <a:srgbClr val="FFE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4"/>
    <p:restoredTop sz="94580"/>
  </p:normalViewPr>
  <p:slideViewPr>
    <p:cSldViewPr snapToGrid="0" snapToObjects="1">
      <p:cViewPr>
        <p:scale>
          <a:sx n="120" d="100"/>
          <a:sy n="120" d="100"/>
        </p:scale>
        <p:origin x="2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6277B-ABA5-FB45-A6F5-F97F9F01B61A}" type="datetimeFigureOut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5DDC-ADBA-474B-87B8-80A6085F4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9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5DDC-ADBA-474B-87B8-80A6085F4E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9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5DDC-ADBA-474B-87B8-80A6085F4EB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46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24" y="1584251"/>
            <a:ext cx="8245549" cy="2606232"/>
          </a:xfrm>
        </p:spPr>
        <p:txBody>
          <a:bodyPr anchor="b"/>
          <a:lstStyle>
            <a:lvl1pPr algn="l">
              <a:defRPr sz="6000" b="0" i="0">
                <a:solidFill>
                  <a:srgbClr val="EE6E73"/>
                </a:solidFill>
                <a:latin typeface="Hiragino Sans W1" charset="-128"/>
                <a:ea typeface="Hiragino Sans W1" charset="-128"/>
                <a:cs typeface="Hiragino Sans W1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8" y="5237844"/>
            <a:ext cx="6858000" cy="889575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A14-C22C-784C-BB2A-5909E5FEECDE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63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22D0-B914-F345-BB74-D2338F45467F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44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257E-6072-D843-AFA5-A261A1AA5CB4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32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BAEA-3A2E-6941-AA86-F179AE8D9758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59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40" y="365126"/>
            <a:ext cx="7686010" cy="644967"/>
          </a:xfrm>
        </p:spPr>
        <p:txBody>
          <a:bodyPr/>
          <a:lstStyle>
            <a:lvl1pPr>
              <a:defRPr>
                <a:solidFill>
                  <a:srgbClr val="EE6E73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581"/>
            <a:ext cx="7886700" cy="5007382"/>
          </a:xfrm>
        </p:spPr>
        <p:txBody>
          <a:bodyPr/>
          <a:lstStyle>
            <a:lvl1pPr marL="2286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1pPr>
            <a:lvl2pPr marL="6858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2pPr>
            <a:lvl3pPr marL="11430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3pPr>
            <a:lvl4pPr marL="16002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4pPr>
            <a:lvl5pPr marL="20574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EE60-4336-6742-8214-C0FE0B496810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0">
                <a:solidFill>
                  <a:srgbClr val="607D8B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ja-JP" dirty="0" smtClean="0"/>
              <a:t>#</a:t>
            </a:r>
            <a:fld id="{F281072A-F9EF-F645-A589-9593A608EAA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28650" y="365126"/>
            <a:ext cx="94364" cy="644967"/>
          </a:xfrm>
          <a:prstGeom prst="rect">
            <a:avLst/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40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9242-6BD4-DF4A-9A99-A27E19C318F3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329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8042-8026-C545-8067-AF30C5FB5407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523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0F16-5D5F-D54D-B1DF-403462ECA3D1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931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bg>
      <p:bgPr>
        <a:solidFill>
          <a:srgbClr val="EE6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94026"/>
            <a:ext cx="7886700" cy="644967"/>
          </a:xfrm>
        </p:spPr>
        <p:txBody>
          <a:bodyPr/>
          <a:lstStyle>
            <a:lvl1pPr>
              <a:defRPr b="1" i="0">
                <a:solidFill>
                  <a:srgbClr val="ECEFF1"/>
                </a:solidFill>
                <a:latin typeface="Hiragino Sans W6" charset="-128"/>
                <a:ea typeface="Hiragino Sans W6" charset="-128"/>
                <a:cs typeface="Hiragino Sans W6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9CBA-899C-6243-83A8-8504AC4A27A6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185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94026"/>
            <a:ext cx="7886700" cy="644967"/>
          </a:xfrm>
        </p:spPr>
        <p:txBody>
          <a:bodyPr/>
          <a:lstStyle>
            <a:lvl1pPr>
              <a:defRPr b="1" i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7011-80B5-5346-A544-AC5E83ADBBF3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506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DE33-F0E1-A543-BD55-CCFD48DF867E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02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665A-CBB9-5445-97DC-E55C06FA8FAD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074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44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CCAF-50AF-A341-ACD9-009CD74F2373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63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EE6E73"/>
          </a:solidFill>
          <a:latin typeface="Hiragino Sans W1" charset="-128"/>
          <a:ea typeface="Hiragino Sans W1" charset="-128"/>
          <a:cs typeface="Hiragino Sans W1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p"/>
        <a:defRPr kumimoji="1" sz="28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24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20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18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18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2997" y="5524086"/>
            <a:ext cx="6858000" cy="889575"/>
          </a:xfrm>
        </p:spPr>
        <p:txBody>
          <a:bodyPr/>
          <a:lstStyle/>
          <a:p>
            <a:r>
              <a:rPr kumimoji="1" lang="en-US" altLang="ja-JP" dirty="0" smtClean="0"/>
              <a:t>KINC </a:t>
            </a:r>
            <a:r>
              <a:rPr kumimoji="1" lang="ja-JP" altLang="en-US" dirty="0" smtClean="0"/>
              <a:t>信州大学</a:t>
            </a:r>
            <a:endParaRPr kumimoji="1" lang="en-US" altLang="ja-JP" dirty="0" smtClean="0"/>
          </a:p>
          <a:p>
            <a:r>
              <a:rPr lang="ja-JP" altLang="en-US" dirty="0" smtClean="0"/>
              <a:t>田村弘　入江一帆　藤岡碧志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7" y="563526"/>
            <a:ext cx="8038964" cy="4141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0" y="5336117"/>
            <a:ext cx="9144000" cy="86901"/>
          </a:xfrm>
          <a:prstGeom prst="rect">
            <a:avLst/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7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ja-JP" altLang="en-US" sz="20000" dirty="0" smtClean="0"/>
              <a:t>雑務</a:t>
            </a:r>
            <a:endParaRPr kumimoji="1" lang="ja-JP" altLang="en-US" sz="20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99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雑務が減ると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11</a:t>
            </a:fld>
            <a:endParaRPr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8585" y="3098446"/>
            <a:ext cx="7783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機嫌の悪い先生が減る</a:t>
            </a:r>
            <a:endParaRPr kumimoji="1" lang="ja-JP" altLang="en-US" sz="4800" baseline="30000" dirty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8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右矢印 13"/>
          <p:cNvSpPr/>
          <p:nvPr/>
        </p:nvSpPr>
        <p:spPr>
          <a:xfrm rot="5400000">
            <a:off x="2582822" y="3252644"/>
            <a:ext cx="3984395" cy="1822819"/>
          </a:xfrm>
          <a:prstGeom prst="rightArrow">
            <a:avLst>
              <a:gd name="adj1" fmla="val 50000"/>
              <a:gd name="adj2" fmla="val 31918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雑務が減ると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12</a:t>
            </a:fld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時間が増える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34701" y="2770094"/>
            <a:ext cx="3830974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88957" y="2770094"/>
            <a:ext cx="382639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個別の対応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4695" y="4282732"/>
            <a:ext cx="7880649" cy="914400"/>
          </a:xfrm>
          <a:prstGeom prst="rect">
            <a:avLst/>
          </a:prstGeom>
          <a:solidFill>
            <a:srgbClr val="26A69B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教育の質向上</a:t>
            </a:r>
            <a:endParaRPr kumimoji="1" lang="ja-JP" altLang="en-US" sz="3200" dirty="0">
              <a:solidFill>
                <a:schemeClr val="bg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15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雑務の多い</a:t>
            </a:r>
            <a:r>
              <a:rPr kumimoji="1" lang="ja-JP" altLang="en-US" dirty="0" smtClean="0"/>
              <a:t>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2757" y="1116259"/>
            <a:ext cx="613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初等教育には効果的</a:t>
            </a:r>
            <a:r>
              <a:rPr lang="en-US" altLang="ja-JP" sz="3200" baseline="300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[1]</a:t>
            </a:r>
            <a:endParaRPr kumimoji="1" lang="ja-JP" altLang="en-US" sz="3200" baseline="30000" dirty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701876" y="2232670"/>
            <a:ext cx="1919792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97404" y="3963349"/>
            <a:ext cx="1919792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5617196" y="2528278"/>
            <a:ext cx="2177292" cy="350874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屈折矢印 9"/>
          <p:cNvSpPr/>
          <p:nvPr/>
        </p:nvSpPr>
        <p:spPr>
          <a:xfrm rot="5400000" flipV="1">
            <a:off x="5490354" y="2879875"/>
            <a:ext cx="1860058" cy="1606373"/>
          </a:xfrm>
          <a:prstGeom prst="bentUpArrow">
            <a:avLst>
              <a:gd name="adj1" fmla="val 10184"/>
              <a:gd name="adj2" fmla="val 10964"/>
              <a:gd name="adj3" fmla="val 16576"/>
            </a:avLst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1515638" y="2528278"/>
            <a:ext cx="2181765" cy="350874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屈折矢印 11"/>
          <p:cNvSpPr/>
          <p:nvPr/>
        </p:nvSpPr>
        <p:spPr>
          <a:xfrm rot="10800000" flipV="1">
            <a:off x="1944830" y="2925666"/>
            <a:ext cx="1752572" cy="1587215"/>
          </a:xfrm>
          <a:prstGeom prst="bentUpArrow">
            <a:avLst>
              <a:gd name="adj1" fmla="val 10589"/>
              <a:gd name="adj2" fmla="val 12373"/>
              <a:gd name="adj3" fmla="val 16729"/>
            </a:avLst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1900215" y="2481764"/>
            <a:ext cx="443902" cy="443902"/>
          </a:xfrm>
          <a:prstGeom prst="ellipse">
            <a:avLst/>
          </a:prstGeom>
          <a:solidFill>
            <a:schemeClr val="bg1"/>
          </a:solidFill>
          <a:ln w="38100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rgbClr val="607D8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+</a:t>
            </a:r>
            <a:endParaRPr kumimoji="1" lang="ja-JP" altLang="en-US" sz="2800" b="1" dirty="0">
              <a:solidFill>
                <a:srgbClr val="607D8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53187" y="4512881"/>
            <a:ext cx="257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フィードバック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70033" y="3147070"/>
            <a:ext cx="257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改善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2757" y="5417027"/>
            <a:ext cx="751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[1] Effects </a:t>
            </a:r>
            <a:r>
              <a:rPr lang="en-US" altLang="ja-JP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of Short Self-review Time, Short Test, and Printing </a:t>
            </a:r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</a:t>
            </a:r>
          </a:p>
          <a:p>
            <a:pPr marL="457200" indent="-457200"/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 Score Ranking </a:t>
            </a:r>
            <a:r>
              <a:rPr lang="en-US" altLang="ja-JP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in the </a:t>
            </a:r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Test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75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ja-JP" altLang="en-US" dirty="0" smtClean="0"/>
              <a:t>わかったようなことを偉そうに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41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4701" y="239451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問題作成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4701" y="323686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印刷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6800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案外雑務が多い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34701" y="4079208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配布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320749" y="239451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回収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20749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320749" y="407920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返却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006800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分析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006797" y="407920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85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4701" y="239451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問題作成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4701" y="323686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印刷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6800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給料が出ない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34701" y="4079208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配布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320749" y="239451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回収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20749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320749" y="407920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返却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006800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分析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006797" y="407920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40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4701" y="239451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問題作成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4701" y="323686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印刷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6800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単純作業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34701" y="4079209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配布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320749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回収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20749" y="3236858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320749" y="407920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返却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006800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分析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006797" y="407920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右矢印 20"/>
          <p:cNvSpPr/>
          <p:nvPr/>
        </p:nvSpPr>
        <p:spPr>
          <a:xfrm>
            <a:off x="634701" y="3371264"/>
            <a:ext cx="7880646" cy="350874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399814" y="2945980"/>
            <a:ext cx="2220520" cy="1201437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時間がかかる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890226" y="2945981"/>
            <a:ext cx="2220520" cy="1201437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909402" y="2945981"/>
            <a:ext cx="2220520" cy="1201437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教育の質向上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78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4291198"/>
            <a:ext cx="7886700" cy="64496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dirty="0" smtClean="0"/>
              <a:t>Smart Teach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95" y="1658616"/>
            <a:ext cx="4536410" cy="23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61151" y="1581676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シンプル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61151" y="305758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リアルタイム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61151" y="4535460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算数・数学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1151" y="2235049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最小限の操作で試験を作成・公開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1151" y="3695099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その場で採点、その後の授業に生かせる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16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数式入力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8915" y="2437067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最もデジタル化</a:t>
            </a:r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に手間がかかる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8915" y="1717597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数学・算数</a:t>
            </a:r>
            <a:endParaRPr kumimoji="1"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83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144"/>
            <a:ext cx="9144000" cy="482215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25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"/>
          <a:stretch/>
        </p:blipFill>
        <p:spPr>
          <a:xfrm>
            <a:off x="0" y="1010093"/>
            <a:ext cx="9144000" cy="534625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08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"/>
          <a:stretch/>
        </p:blipFill>
        <p:spPr>
          <a:xfrm>
            <a:off x="0" y="1097877"/>
            <a:ext cx="9144000" cy="525847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98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想像以上に課題が多い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4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477201"/>
            <a:ext cx="7124700" cy="3327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85956" y="5148210"/>
            <a:ext cx="38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必要なボタンに限定</a:t>
            </a:r>
            <a:endParaRPr kumimoji="1" lang="ja-JP" altLang="en-US" sz="32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14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14728" r="15052" b="11963"/>
          <a:stretch/>
        </p:blipFill>
        <p:spPr>
          <a:xfrm>
            <a:off x="601385" y="1169495"/>
            <a:ext cx="4070960" cy="502745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672345" y="2806059"/>
            <a:ext cx="38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独自デバイスを作成</a:t>
            </a:r>
            <a:endParaRPr kumimoji="1" lang="ja-JP" altLang="en-US" sz="32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2345" y="3550236"/>
            <a:ext cx="3871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関数電卓</a:t>
            </a:r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のよう</a:t>
            </a:r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な</a:t>
            </a:r>
            <a:endParaRPr kumimoji="1"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数式</a:t>
            </a:r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入力が可能に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37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今後の展望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>
          <a:xfrm>
            <a:off x="661151" y="247036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教員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61151" y="3123737"/>
            <a:ext cx="785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他者からの評価でモチベーション</a:t>
            </a:r>
            <a:r>
              <a:rPr lang="en-US" altLang="ja-JP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UP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37140" y="3674828"/>
            <a:ext cx="7378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試験に「いいね」をつけられる、</a:t>
            </a:r>
            <a:r>
              <a:rPr lang="en-US" altLang="ja-JP" sz="3000" dirty="0" err="1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etc</a:t>
            </a:r>
            <a:r>
              <a:rPr lang="mr-IN" altLang="ja-JP" sz="3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…</a:t>
            </a:r>
            <a:endParaRPr kumimoji="1" lang="ja-JP" altLang="en-US" sz="30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725252" y="3781431"/>
            <a:ext cx="367381" cy="350874"/>
          </a:xfrm>
          <a:prstGeom prst="rightArrow">
            <a:avLst/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13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昨今では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4329" y="1206328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いろいろな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ことが行われている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96" y="1987338"/>
            <a:ext cx="3925312" cy="40094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10"/>
          <a:stretch/>
        </p:blipFill>
        <p:spPr>
          <a:xfrm>
            <a:off x="584329" y="1987338"/>
            <a:ext cx="3959467" cy="40094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0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4386891"/>
            <a:ext cx="7886700" cy="644967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dirty="0" smtClean="0"/>
              <a:t>教育を受ける側のことばっかり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42" y="1550287"/>
            <a:ext cx="2748516" cy="274851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61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63" y="3284959"/>
            <a:ext cx="3064855" cy="270295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教育を受ける側ばっかり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>
          <a:xfrm>
            <a:off x="594403" y="2654030"/>
            <a:ext cx="3623552" cy="912212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通常授業</a:t>
            </a:r>
            <a:endParaRPr kumimoji="1" lang="ja-JP" altLang="en-US" sz="40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880227" y="2657151"/>
            <a:ext cx="3623552" cy="912212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ICT</a:t>
            </a:r>
            <a:r>
              <a:rPr lang="ja-JP" altLang="en-US" sz="4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教育</a:t>
            </a:r>
            <a:endParaRPr kumimoji="1" lang="ja-JP" altLang="en-US" sz="40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77729" y="2817748"/>
            <a:ext cx="542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＋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49709" y="1526424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ただでさえ激務なのに</a:t>
            </a:r>
            <a:r>
              <a:rPr lang="en-US" altLang="ja-JP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…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楽しい</a:t>
            </a:r>
            <a:r>
              <a:rPr kumimoji="1" lang="ja-JP" altLang="en-US" sz="3200" dirty="0" smtClean="0"/>
              <a:t>ものを作るには、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働いて</a:t>
            </a:r>
            <a:r>
              <a:rPr kumimoji="1" lang="ja-JP" altLang="en-US" sz="3200" dirty="0" smtClean="0"/>
              <a:t>いる側も楽しくなければ</a:t>
            </a:r>
            <a:r>
              <a:rPr kumimoji="1" lang="ja-JP" altLang="en-US" sz="3200" dirty="0" smtClean="0"/>
              <a:t>ならない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58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教育を受ける側ばっかり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4327" y="2050182"/>
            <a:ext cx="7645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末端しか見て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いない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結果の出そうな部分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ja-JP" altLang="en-US" sz="3200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小手先の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テクニック</a:t>
            </a:r>
            <a:endParaRPr lang="en-US" altLang="ja-JP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右矢印 10"/>
          <p:cNvSpPr/>
          <p:nvPr/>
        </p:nvSpPr>
        <p:spPr>
          <a:xfrm rot="5400000">
            <a:off x="4278891" y="3970178"/>
            <a:ext cx="786907" cy="1822819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0853" y="5404669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教師が軽視されている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0852" y="1387896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生徒主体</a:t>
            </a:r>
            <a:r>
              <a:rPr lang="ja-JP" altLang="en-US" sz="320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の教育改革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TX</a:t>
            </a:r>
            <a:r>
              <a:rPr kumimoji="1" lang="ja-JP" altLang="en-US" dirty="0" smtClean="0"/>
              <a:t>を良くする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30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TX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327" y="1294307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ja-JP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Teacher Experience: </a:t>
            </a: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教師体験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4327" y="2067395"/>
            <a:ext cx="7645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教師として働いているときに感じる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こと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体験</a:t>
            </a:r>
            <a:r>
              <a:rPr lang="ja-JP" altLang="en-US" sz="3200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すること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すべて</a:t>
            </a:r>
            <a:endParaRPr lang="en-US" altLang="ja-JP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9</a:t>
            </a:fld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6221" y="5141630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教師に気持ちよく</a:t>
            </a: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働いて</a:t>
            </a: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ほしい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右矢印 8"/>
          <p:cNvSpPr/>
          <p:nvPr/>
        </p:nvSpPr>
        <p:spPr>
          <a:xfrm rot="5400000">
            <a:off x="4278891" y="3593219"/>
            <a:ext cx="786907" cy="1822819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2450</TotalTime>
  <Words>398</Words>
  <Application>Microsoft Macintosh PowerPoint</Application>
  <PresentationFormat>画面に合わせる (4:3)</PresentationFormat>
  <Paragraphs>139</Paragraphs>
  <Slides>29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40" baseType="lpstr">
      <vt:lpstr>Calibri</vt:lpstr>
      <vt:lpstr>Helvetica Neue</vt:lpstr>
      <vt:lpstr>Helvetica Neue Condensed</vt:lpstr>
      <vt:lpstr>Hiragino Sans W1</vt:lpstr>
      <vt:lpstr>Hiragino Sans W3</vt:lpstr>
      <vt:lpstr>Hiragino Sans W6</vt:lpstr>
      <vt:lpstr>ＭＳ Ｐゴシック</vt:lpstr>
      <vt:lpstr>Wingdings</vt:lpstr>
      <vt:lpstr>Yu Gothic</vt:lpstr>
      <vt:lpstr>Arial</vt:lpstr>
      <vt:lpstr>ホワイト</vt:lpstr>
      <vt:lpstr>PowerPoint プレゼンテーション</vt:lpstr>
      <vt:lpstr>教育の質向上</vt:lpstr>
      <vt:lpstr>昨今では</vt:lpstr>
      <vt:lpstr>教育を受ける側のことばっかり</vt:lpstr>
      <vt:lpstr>教育を受ける側ばっかり</vt:lpstr>
      <vt:lpstr>“楽しいものを作るには、 働いている側も楽しくなければならない”</vt:lpstr>
      <vt:lpstr>教育を受ける側ばっかり</vt:lpstr>
      <vt:lpstr>TXを良くする</vt:lpstr>
      <vt:lpstr>TXとは</vt:lpstr>
      <vt:lpstr>雑務</vt:lpstr>
      <vt:lpstr>雑務が減ると</vt:lpstr>
      <vt:lpstr>雑務が減ると</vt:lpstr>
      <vt:lpstr>雑務の多いこと</vt:lpstr>
      <vt:lpstr>小テスト</vt:lpstr>
      <vt:lpstr>わかったようなことを偉そうに</vt:lpstr>
      <vt:lpstr>小テスト</vt:lpstr>
      <vt:lpstr>小テスト</vt:lpstr>
      <vt:lpstr>小テスト</vt:lpstr>
      <vt:lpstr>小テスト</vt:lpstr>
      <vt:lpstr>Smart Teach</vt:lpstr>
      <vt:lpstr>コンセプト</vt:lpstr>
      <vt:lpstr>数式入力</vt:lpstr>
      <vt:lpstr>数式入力</vt:lpstr>
      <vt:lpstr>数式入力</vt:lpstr>
      <vt:lpstr>数式入力</vt:lpstr>
      <vt:lpstr>想像以上に課題が多い</vt:lpstr>
      <vt:lpstr>数式入力</vt:lpstr>
      <vt:lpstr>数式入力</vt:lpstr>
      <vt:lpstr>今後の展望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敵対的生成 ネットワークを利用した 高解像画像生成の研究</dc:title>
  <dc:creator>IRIE TAKURYU</dc:creator>
  <cp:lastModifiedBy>IRIE TAKURYU</cp:lastModifiedBy>
  <cp:revision>416</cp:revision>
  <cp:lastPrinted>2018-12-03T13:54:58Z</cp:lastPrinted>
  <dcterms:created xsi:type="dcterms:W3CDTF">2018-02-20T04:13:24Z</dcterms:created>
  <dcterms:modified xsi:type="dcterms:W3CDTF">2018-12-07T11:19:35Z</dcterms:modified>
</cp:coreProperties>
</file>